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7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1"/>
  </p:normalViewPr>
  <p:slideViewPr>
    <p:cSldViewPr snapToGrid="0" snapToObjects="1">
      <p:cViewPr varScale="1">
        <p:scale>
          <a:sx n="68" d="100"/>
          <a:sy n="68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C98EF-0A23-A64C-BA95-657C8C0C51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DE0D6E-DC6C-2742-81FD-5C7C9702A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C549C-AD27-1747-8838-2F2AC6A77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CDC0-113F-7144-A03C-3A05FBA09D7A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37633-7B99-414B-B698-5EDBAAAC3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9C03D-4B61-694B-8DFE-CFD5D49C8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2503-9DA5-D047-B511-59C4BEEC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09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8B90A-136F-D54C-A9EB-1F14C3186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85427A-21CD-A143-B7CD-9F206AC0D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A4118-53CA-8440-8BEB-EE371EB6F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CDC0-113F-7144-A03C-3A05FBA09D7A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90487-D323-ED47-9500-CBEFEC8AA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4246E-36D4-5C4D-84E3-B5612E0C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2503-9DA5-D047-B511-59C4BEEC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5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FB660E-49B0-F643-8A70-DA2532B694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70C3D4-43AF-0B4B-8949-59674D285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C9E88-DB27-5947-97B0-A7C21DCCD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CDC0-113F-7144-A03C-3A05FBA09D7A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8810B-01C1-7542-8929-97E7D2B2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46294-6F2A-7944-ABA3-2C52BD8DE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2503-9DA5-D047-B511-59C4BEEC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1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4C878-C763-7F40-A1C8-5094A0102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1FEC3-0897-4448-8EFC-6B674A76B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9149-57B7-8943-A4FD-D31F4EE31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CDC0-113F-7144-A03C-3A05FBA09D7A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3AB05-B1DE-3944-9BBD-4E6C3FFA0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F462A-66D3-E141-BA74-D3CB05B19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2503-9DA5-D047-B511-59C4BEEC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2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B3EFD-8861-8F4A-BCBC-D46B22ABF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44143-06D2-E746-8DC1-7D99FABD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3FFF1-B07C-ED4C-BD6C-E6DEBC03C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CDC0-113F-7144-A03C-3A05FBA09D7A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13C4E-8EF0-6E4D-B041-40DA3523C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90443-09D8-0E44-841C-34CF3A194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2503-9DA5-D047-B511-59C4BEEC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9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C80D4-09FC-8B4C-87ED-360023741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AD2BB-0B01-B34C-8DBE-36E55B8CBB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5D8766-DD2D-2940-B3EF-B8D8AD382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41ECDF-572F-5843-971A-99EB43D97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CDC0-113F-7144-A03C-3A05FBA09D7A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25394D-6783-E845-88A9-AAFA53D24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6D34A4-FF91-C44A-A7EC-FA4258BD2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2503-9DA5-D047-B511-59C4BEEC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0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D2038-93A8-8545-B4A0-6AC2A67F5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7ACA4-A5F7-B04C-9DFD-57C5C235E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AE8204-4D78-904D-B5C8-839ED2DC2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7F9327-1CC9-854E-A682-756A285676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686960-AE2C-8746-A14D-2032EB064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447D64-76E8-2942-BC50-56D6BF3A2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CDC0-113F-7144-A03C-3A05FBA09D7A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BBBF1C-A4D7-874E-B8F1-9CEB43B2C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56C0AC-D8C2-4647-957E-15A0C009D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2503-9DA5-D047-B511-59C4BEEC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2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D5CB0-3D7B-5A4D-974A-1E4F2E6C0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28C724-4446-5D48-8CA2-9166B2FF3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CDC0-113F-7144-A03C-3A05FBA09D7A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09990E-FE70-A94E-B354-AA09AC430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4E27B0-E2A1-0449-9960-1AD704996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2503-9DA5-D047-B511-59C4BEEC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EFDCE9-00B4-3D4D-8FFA-383210A0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CDC0-113F-7144-A03C-3A05FBA09D7A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927A94-1BE1-A144-8B6D-7F4209C5C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241E8-8381-064C-A1FB-D15E1DC2E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2503-9DA5-D047-B511-59C4BEEC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2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B1499-9A10-2E41-8031-BAB6C0B79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75E96-7FF1-B341-86DA-16ED19C01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FF9F3A-F995-D446-9C87-771E5CE6A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11A44-06B1-8F45-A953-131B299D0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CDC0-113F-7144-A03C-3A05FBA09D7A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8B4E9-1ABC-F843-81C1-022F244B0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F97A2-AA29-3E4F-B307-81FE6A415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2503-9DA5-D047-B511-59C4BEEC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24A84-AC89-2140-ADDB-2B1A96025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6CEFE4-FAE7-7A47-BA25-D94CEB6BF7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C495D2-348F-0645-A70C-4D900AB92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6CD9DB-0D1E-DF4C-8789-F5E99BB53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CDC0-113F-7144-A03C-3A05FBA09D7A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14321B-9164-5340-87E3-6FB770B4C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A0442E-1411-2E40-B1D1-C6215840B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2503-9DA5-D047-B511-59C4BEEC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36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9602EA-A381-3D40-B3A8-1F475BF21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5EAB45-28A7-6D42-BA86-1AAB25D56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C6AFD-9819-4F47-94E8-409112A569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DCDC0-113F-7144-A03C-3A05FBA09D7A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8D222-FE8C-5F4F-A9B1-D6293829F2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3E76A-717C-5D47-BFCF-FC4E8A032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42503-9DA5-D047-B511-59C4BEEC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2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59E2DA-D995-C04C-AAF9-7FA1EE7F597E}"/>
              </a:ext>
            </a:extLst>
          </p:cNvPr>
          <p:cNvGrpSpPr/>
          <p:nvPr/>
        </p:nvGrpSpPr>
        <p:grpSpPr>
          <a:xfrm>
            <a:off x="1358871" y="361948"/>
            <a:ext cx="9474245" cy="9334501"/>
            <a:chOff x="1358871" y="361948"/>
            <a:chExt cx="9474245" cy="933450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DE0965E-CEB3-7346-8C55-EB81AEBFC807}"/>
                </a:ext>
              </a:extLst>
            </p:cNvPr>
            <p:cNvGrpSpPr/>
            <p:nvPr/>
          </p:nvGrpSpPr>
          <p:grpSpPr>
            <a:xfrm>
              <a:off x="1358871" y="361948"/>
              <a:ext cx="9474245" cy="9334501"/>
              <a:chOff x="1358871" y="361948"/>
              <a:chExt cx="9474245" cy="933450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62CB49D-33DB-284B-9C26-CBE5FE0EFE27}"/>
                  </a:ext>
                </a:extLst>
              </p:cNvPr>
              <p:cNvSpPr/>
              <p:nvPr/>
            </p:nvSpPr>
            <p:spPr>
              <a:xfrm>
                <a:off x="1681162" y="614362"/>
                <a:ext cx="8829675" cy="8829675"/>
              </a:xfrm>
              <a:prstGeom prst="ellipse">
                <a:avLst/>
              </a:prstGeom>
              <a:solidFill>
                <a:srgbClr val="FFFFFF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E2CECD-A848-2146-B2F3-56D9D183954F}"/>
                  </a:ext>
                </a:extLst>
              </p:cNvPr>
              <p:cNvSpPr txBox="1"/>
              <p:nvPr/>
            </p:nvSpPr>
            <p:spPr>
              <a:xfrm>
                <a:off x="3452807" y="2321004"/>
                <a:ext cx="528637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600" b="1" dirty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50800" dist="50800" dir="5400000" sx="98000" sy="98000" algn="ctr" rotWithShape="0">
                        <a:srgbClr val="000000">
                          <a:alpha val="43137"/>
                        </a:srgbClr>
                      </a:outerShdw>
                      <a:reflection endPos="0" dir="5400000" sy="-100000" algn="bl" rotWithShape="0"/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หน่วยการเรียนรู้ที่ ๒</a:t>
                </a:r>
                <a:endParaRPr lang="en-US" sz="66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50800" dist="50800" dir="5400000" sx="98000" sy="98000" algn="ctr" rotWithShape="0">
                      <a:srgbClr val="000000">
                        <a:alpha val="43137"/>
                      </a:srgbClr>
                    </a:outerShdw>
                    <a:reflection endPos="0" dir="5400000" sy="-100000" algn="bl" rotWithShape="0"/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A2F29E-1A55-534F-BBFC-EA2B6C855EC1}"/>
                  </a:ext>
                </a:extLst>
              </p:cNvPr>
              <p:cNvSpPr txBox="1"/>
              <p:nvPr/>
            </p:nvSpPr>
            <p:spPr>
              <a:xfrm>
                <a:off x="1358871" y="4521871"/>
                <a:ext cx="947424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000" b="1" dirty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50800" dist="50800" dir="5400000" algn="ctr" rotWithShape="0">
                        <a:srgbClr val="000000">
                          <a:alpha val="70000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“เรื่องย่อนิราศภูเขาทอง”</a:t>
                </a:r>
                <a:endParaRPr lang="en-US" sz="60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EF7736B-BF21-AD47-98FF-1A29A5C8345A}"/>
                  </a:ext>
                </a:extLst>
              </p:cNvPr>
              <p:cNvSpPr/>
              <p:nvPr/>
            </p:nvSpPr>
            <p:spPr>
              <a:xfrm>
                <a:off x="1428745" y="361948"/>
                <a:ext cx="9334501" cy="9334501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5EA0FED-C7BB-A048-A0A9-F097D3F1244B}"/>
                </a:ext>
              </a:extLst>
            </p:cNvPr>
            <p:cNvSpPr txBox="1"/>
            <p:nvPr/>
          </p:nvSpPr>
          <p:spPr>
            <a:xfrm>
              <a:off x="2088350" y="3438460"/>
              <a:ext cx="8015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(โดย คุณค</a:t>
              </a:r>
              <a:r>
                <a:rPr lang="th-TH" sz="4800" b="1" dirty="0" err="1">
                  <a:solidFill>
                    <a:schemeClr val="accent2">
                      <a:lumMod val="75000"/>
                    </a:schemeClr>
                  </a:solidFill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รูจ</a:t>
              </a:r>
              <a:r>
                <a:rPr lang="th-TH" sz="48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ิระภา ตราโชว์)</a:t>
              </a:r>
              <a:endParaRPr lang="en-US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70000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683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770020F-B221-8D4D-B2F6-FE2E5FB09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70" y="781406"/>
            <a:ext cx="11369383" cy="607659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8CB9A9E-7892-284D-B744-35DA83321329}"/>
              </a:ext>
            </a:extLst>
          </p:cNvPr>
          <p:cNvGrpSpPr/>
          <p:nvPr/>
        </p:nvGrpSpPr>
        <p:grpSpPr>
          <a:xfrm>
            <a:off x="572070" y="344598"/>
            <a:ext cx="10968763" cy="923329"/>
            <a:chOff x="3540274" y="2374012"/>
            <a:chExt cx="4614721" cy="52241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F1E6A58-A43E-D64B-ACCA-16D39128A52B}"/>
                </a:ext>
              </a:extLst>
            </p:cNvPr>
            <p:cNvGrpSpPr/>
            <p:nvPr/>
          </p:nvGrpSpPr>
          <p:grpSpPr>
            <a:xfrm>
              <a:off x="3540274" y="2399722"/>
              <a:ext cx="4614721" cy="446643"/>
              <a:chOff x="3121819" y="2304338"/>
              <a:chExt cx="5153961" cy="539551"/>
            </a:xfrm>
          </p:grpSpPr>
          <p:sp>
            <p:nvSpPr>
              <p:cNvPr id="9" name="Chevron 8">
                <a:extLst>
                  <a:ext uri="{FF2B5EF4-FFF2-40B4-BE49-F238E27FC236}">
                    <a16:creationId xmlns:a16="http://schemas.microsoft.com/office/drawing/2014/main" id="{7DF265B8-6070-DD48-94FD-844422E0E391}"/>
                  </a:ext>
                </a:extLst>
              </p:cNvPr>
              <p:cNvSpPr/>
              <p:nvPr/>
            </p:nvSpPr>
            <p:spPr>
              <a:xfrm rot="10800000">
                <a:off x="6769894" y="2305246"/>
                <a:ext cx="1505886" cy="538643"/>
              </a:xfrm>
              <a:prstGeom prst="chevron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Chevron 9">
                <a:extLst>
                  <a:ext uri="{FF2B5EF4-FFF2-40B4-BE49-F238E27FC236}">
                    <a16:creationId xmlns:a16="http://schemas.microsoft.com/office/drawing/2014/main" id="{71E9A445-8ABE-5142-B985-A45DAA4C3906}"/>
                  </a:ext>
                </a:extLst>
              </p:cNvPr>
              <p:cNvSpPr/>
              <p:nvPr/>
            </p:nvSpPr>
            <p:spPr>
              <a:xfrm>
                <a:off x="3121819" y="2304338"/>
                <a:ext cx="1505886" cy="538643"/>
              </a:xfrm>
              <a:prstGeom prst="chevron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4A417D3-A559-8043-81A8-0ECDA35968FA}"/>
                  </a:ext>
                </a:extLst>
              </p:cNvPr>
              <p:cNvSpPr/>
              <p:nvPr/>
            </p:nvSpPr>
            <p:spPr>
              <a:xfrm>
                <a:off x="4124325" y="2305246"/>
                <a:ext cx="3074517" cy="538643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5941AA3-CC97-A04A-AAB3-7CB3A91A7E5A}"/>
                </a:ext>
              </a:extLst>
            </p:cNvPr>
            <p:cNvSpPr txBox="1"/>
            <p:nvPr/>
          </p:nvSpPr>
          <p:spPr>
            <a:xfrm>
              <a:off x="3807008" y="2374012"/>
              <a:ext cx="3984220" cy="522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5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เรื่องย่อ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E32AA9C-9FA3-C746-BE2D-88BD90BC6855}"/>
              </a:ext>
            </a:extLst>
          </p:cNvPr>
          <p:cNvSpPr txBox="1"/>
          <p:nvPr/>
        </p:nvSpPr>
        <p:spPr>
          <a:xfrm>
            <a:off x="4768948" y="1568159"/>
            <a:ext cx="600706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นิราศภูเขาทองมีความยาว ๑๗๖ คำกลอน เป็นนิราศเรื่องที่สั้นที่สุดของสุนทรภู่ เริ่มเรื่องด้วยการปรารภถึงสาเหตุที่ต้องออกจากวัดราชบุรณะและการเดินทางโดยเรือพร้อมหนูพัดซึ่งเป็นบุตรชาย ล่องไปตามลำน้ำเจ้าพระยาผ่านพระบรมมหาราชวัง จนมาถึงวัดประโคนปัก ผ่านโรง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D29AF0-A6BD-C44F-9081-CF7E219771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38" r="13996"/>
          <a:stretch/>
        </p:blipFill>
        <p:spPr>
          <a:xfrm>
            <a:off x="1196014" y="2187611"/>
            <a:ext cx="3572934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7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770020F-B221-8D4D-B2F6-FE2E5FB09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70" y="781406"/>
            <a:ext cx="11369383" cy="607659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8CB9A9E-7892-284D-B744-35DA83321329}"/>
              </a:ext>
            </a:extLst>
          </p:cNvPr>
          <p:cNvGrpSpPr/>
          <p:nvPr/>
        </p:nvGrpSpPr>
        <p:grpSpPr>
          <a:xfrm>
            <a:off x="572070" y="344598"/>
            <a:ext cx="10968763" cy="923329"/>
            <a:chOff x="3540274" y="2374012"/>
            <a:chExt cx="4614721" cy="52241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F1E6A58-A43E-D64B-ACCA-16D39128A52B}"/>
                </a:ext>
              </a:extLst>
            </p:cNvPr>
            <p:cNvGrpSpPr/>
            <p:nvPr/>
          </p:nvGrpSpPr>
          <p:grpSpPr>
            <a:xfrm>
              <a:off x="3540274" y="2399722"/>
              <a:ext cx="4614721" cy="446643"/>
              <a:chOff x="3121819" y="2304338"/>
              <a:chExt cx="5153961" cy="539551"/>
            </a:xfrm>
          </p:grpSpPr>
          <p:sp>
            <p:nvSpPr>
              <p:cNvPr id="9" name="Chevron 8">
                <a:extLst>
                  <a:ext uri="{FF2B5EF4-FFF2-40B4-BE49-F238E27FC236}">
                    <a16:creationId xmlns:a16="http://schemas.microsoft.com/office/drawing/2014/main" id="{7DF265B8-6070-DD48-94FD-844422E0E391}"/>
                  </a:ext>
                </a:extLst>
              </p:cNvPr>
              <p:cNvSpPr/>
              <p:nvPr/>
            </p:nvSpPr>
            <p:spPr>
              <a:xfrm rot="10800000">
                <a:off x="6769894" y="2305246"/>
                <a:ext cx="1505886" cy="538643"/>
              </a:xfrm>
              <a:prstGeom prst="chevron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Chevron 9">
                <a:extLst>
                  <a:ext uri="{FF2B5EF4-FFF2-40B4-BE49-F238E27FC236}">
                    <a16:creationId xmlns:a16="http://schemas.microsoft.com/office/drawing/2014/main" id="{71E9A445-8ABE-5142-B985-A45DAA4C3906}"/>
                  </a:ext>
                </a:extLst>
              </p:cNvPr>
              <p:cNvSpPr/>
              <p:nvPr/>
            </p:nvSpPr>
            <p:spPr>
              <a:xfrm>
                <a:off x="3121819" y="2304338"/>
                <a:ext cx="1505886" cy="538643"/>
              </a:xfrm>
              <a:prstGeom prst="chevron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4A417D3-A559-8043-81A8-0ECDA35968FA}"/>
                  </a:ext>
                </a:extLst>
              </p:cNvPr>
              <p:cNvSpPr/>
              <p:nvPr/>
            </p:nvSpPr>
            <p:spPr>
              <a:xfrm>
                <a:off x="4124325" y="2305246"/>
                <a:ext cx="3074517" cy="538643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5941AA3-CC97-A04A-AAB3-7CB3A91A7E5A}"/>
                </a:ext>
              </a:extLst>
            </p:cNvPr>
            <p:cNvSpPr txBox="1"/>
            <p:nvPr/>
          </p:nvSpPr>
          <p:spPr>
            <a:xfrm>
              <a:off x="3807008" y="2374012"/>
              <a:ext cx="3984220" cy="522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5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เรื่องย่อ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E32AA9C-9FA3-C746-BE2D-88BD90BC6855}"/>
              </a:ext>
            </a:extLst>
          </p:cNvPr>
          <p:cNvSpPr txBox="1"/>
          <p:nvPr/>
        </p:nvSpPr>
        <p:spPr>
          <a:xfrm>
            <a:off x="1653182" y="1926877"/>
            <a:ext cx="92071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บางจาก บางพลู บางพลัด บางโพ บ้านญวน วัดเขมา ตลาดแก้ว ตลาดขวัญ บางธรณี เกาะเกร็ด บางพูด บางเดื่อ บางหลวง เชิงราก สามโคก บ้านงิ้ว เกาะราชคราม จนถึงกรุงเก่าเมื่อเวลาเย็น โดยจอดเรือพักทีท่าหน้าวัดพระเมรุ ครั้นรุ่งเช้าจึงไปนมัสการเจดีย์ภูเขาทอง ส่วนขากลับสุนทรภู่กล่าวแต่เพียงว่า เมื่อถึงกรุงเทพได้จอดเรือเทียบที่ท่าน้ำหน้าวัดอรุณราชวรรามราชวรมหาวิหาร </a:t>
            </a:r>
          </a:p>
        </p:txBody>
      </p:sp>
    </p:spTree>
    <p:extLst>
      <p:ext uri="{BB962C8B-B14F-4D97-AF65-F5344CB8AC3E}">
        <p14:creationId xmlns:p14="http://schemas.microsoft.com/office/powerpoint/2010/main" val="155331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</TotalTime>
  <Words>170</Words>
  <Application>Microsoft Office PowerPoint</Application>
  <PresentationFormat>แบบจอกว้าง</PresentationFormat>
  <Paragraphs>7</Paragraphs>
  <Slides>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TH Sarabun New</vt:lpstr>
      <vt:lpstr>Office Theme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นางสาวจุฑามาศ คูฮุด</dc:creator>
  <cp:lastModifiedBy>praweaprawea@outlook.com</cp:lastModifiedBy>
  <cp:revision>42</cp:revision>
  <dcterms:created xsi:type="dcterms:W3CDTF">2021-05-06T02:30:47Z</dcterms:created>
  <dcterms:modified xsi:type="dcterms:W3CDTF">2022-07-07T07:06:52Z</dcterms:modified>
</cp:coreProperties>
</file>